
<file path=[Content_Types].xml><?xml version="1.0" encoding="utf-8"?>
<Types xmlns="http://schemas.openxmlformats.org/package/2006/content-types">
  <Default Extension="wav" ContentType="audio/x-wav"/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0" r:id="rId3"/>
    <p:sldId id="256" r:id="rId4"/>
    <p:sldId id="257" r:id="rId5"/>
    <p:sldId id="262" r:id="rId6"/>
    <p:sldId id="258" r:id="rId7"/>
    <p:sldId id="261" r:id="rId8"/>
    <p:sldId id="263" r:id="rId9"/>
    <p:sldId id="265" r:id="rId10"/>
    <p:sldId id="264" r:id="rId11"/>
    <p:sldId id="267" r:id="rId12"/>
    <p:sldId id="268" r:id="rId13"/>
    <p:sldId id="270" r:id="rId14"/>
    <p:sldId id="27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dirty="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放松律动参考：0.5 Gi:/ 音乐律动游戏《放松一下》音乐的快慢、音的长短都是这个活动可以达到的音乐目标。%亲子互动游戏 %奥尔夫 %幼教  https://v.douyin.com/ef63gNp/ 复制佌lian接，打开Dou音搜索，矗接观看視频！</a:t>
            </a:r>
            <a:endParaRPr lang="zh-CN" dirty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image" Target="../media/image1.png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image" Target="file:///C:\Users\dd\AppData\Local\Temp\wps\INetCache\f76f9f5e39fcbad1138019048fcf84c0" TargetMode="External"/><Relationship Id="rId2" Type="http://schemas.openxmlformats.org/officeDocument/2006/relationships/image" Target="../media/image12.jpeg"/><Relationship Id="rId1" Type="http://schemas.openxmlformats.org/officeDocument/2006/relationships/tags" Target="../tags/tag8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6.xml"/><Relationship Id="rId3" Type="http://schemas.openxmlformats.org/officeDocument/2006/relationships/image" Target="file:///C:\Users\dd\AppData\Local\Temp\wps\INetCache\2e3282b7c64d9f703264ad3263f670b7" TargetMode="External"/><Relationship Id="rId2" Type="http://schemas.openxmlformats.org/officeDocument/2006/relationships/image" Target="../media/image13.jpeg"/><Relationship Id="rId1" Type="http://schemas.openxmlformats.org/officeDocument/2006/relationships/tags" Target="../tags/tag85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88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file:///C:\Users\dd\AppData\Local\Temp\wps\INetCache\d9fd237a41fcc0a9fe9c99ab8aebfc5a" TargetMode="External"/><Relationship Id="rId2" Type="http://schemas.openxmlformats.org/officeDocument/2006/relationships/image" Target="../media/image14.jpeg"/><Relationship Id="rId1" Type="http://schemas.openxmlformats.org/officeDocument/2006/relationships/tags" Target="../tags/tag87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90.xml"/><Relationship Id="rId3" Type="http://schemas.openxmlformats.org/officeDocument/2006/relationships/image" Target="file:///C:\Users\dd\AppData\Local\Temp\wps\INetCache\adaaf89db688dd58d74bdb005b338cd5" TargetMode="External"/><Relationship Id="rId2" Type="http://schemas.openxmlformats.org/officeDocument/2006/relationships/image" Target="../media/image17.jpeg"/><Relationship Id="rId1" Type="http://schemas.openxmlformats.org/officeDocument/2006/relationships/tags" Target="../tags/tag8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6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70.xml"/><Relationship Id="rId5" Type="http://schemas.openxmlformats.org/officeDocument/2006/relationships/image" Target="../media/image5.png"/><Relationship Id="rId4" Type="http://schemas.openxmlformats.org/officeDocument/2006/relationships/tags" Target="../tags/tag69.xml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tags" Target="../tags/tag68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72.xml"/><Relationship Id="rId2" Type="http://schemas.openxmlformats.org/officeDocument/2006/relationships/image" Target="../media/image6.jpeg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4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7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image" Target="../media/image10.png"/><Relationship Id="rId5" Type="http://schemas.openxmlformats.org/officeDocument/2006/relationships/tags" Target="../tags/tag76.xml"/><Relationship Id="rId4" Type="http://schemas.microsoft.com/office/2007/relationships/media" Target="../media/audio2.wav"/><Relationship Id="rId3" Type="http://schemas.openxmlformats.org/officeDocument/2006/relationships/audio" Target="../media/audio2.wav"/><Relationship Id="rId2" Type="http://schemas.openxmlformats.org/officeDocument/2006/relationships/image" Target="../media/image9.jpeg"/><Relationship Id="rId1" Type="http://schemas.openxmlformats.org/officeDocument/2006/relationships/tags" Target="../tags/tag7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0.xml"/><Relationship Id="rId2" Type="http://schemas.openxmlformats.org/officeDocument/2006/relationships/image" Target="../media/image9.jpeg"/><Relationship Id="rId1" Type="http://schemas.openxmlformats.org/officeDocument/2006/relationships/tags" Target="../tags/tag79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2.xml"/><Relationship Id="rId3" Type="http://schemas.openxmlformats.org/officeDocument/2006/relationships/image" Target="file:///C:\Users\dd\AppData\Local\Temp\wps\INetCache\f42f023755d870bc92b348b863368a9c" TargetMode="External"/><Relationship Id="rId2" Type="http://schemas.openxmlformats.org/officeDocument/2006/relationships/image" Target="../media/image11.jpeg"/><Relationship Id="rId1" Type="http://schemas.openxmlformats.org/officeDocument/2006/relationships/tags" Target="../tags/tag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39875" y="1917065"/>
            <a:ext cx="8696325" cy="1887220"/>
          </a:xfrm>
        </p:spPr>
        <p:txBody>
          <a:bodyPr/>
          <a:p>
            <a:r>
              <a:rPr lang="zh-CN" altLang="zh-CN">
                <a:sym typeface="+mn-ea"/>
              </a:rPr>
              <a:t>飞跃的</a:t>
            </a:r>
            <a:r>
              <a:rPr lang="zh-CN" altLang="zh-CN"/>
              <a:t>小羊</a:t>
            </a:r>
            <a:endParaRPr lang="zh-CN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2947670" y="1384935"/>
            <a:ext cx="5458460" cy="645160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>
            <a:spAutoFit/>
          </a:bodyPr>
          <a:p>
            <a:pPr indent="0" algn="ctr"/>
            <a:r>
              <a:rPr lang="zh-CN" sz="3600" b="1">
                <a:ea typeface="宋体" panose="02010600030101010101" pitchFamily="2" charset="-122"/>
                <a:sym typeface="+mn-ea"/>
              </a:rPr>
              <a:t>专注力训练</a:t>
            </a:r>
            <a:r>
              <a:rPr lang="en-US" altLang="zh-CN" sz="3600" b="1">
                <a:ea typeface="宋体" panose="02010600030101010101" pitchFamily="2" charset="-122"/>
                <a:sym typeface="+mn-ea"/>
              </a:rPr>
              <a:t>--</a:t>
            </a:r>
            <a:r>
              <a:rPr lang="zh-CN" altLang="en-US" sz="3600" b="1">
                <a:ea typeface="宋体" panose="02010600030101010101" pitchFamily="2" charset="-122"/>
                <a:sym typeface="+mn-ea"/>
              </a:rPr>
              <a:t>体能感统</a:t>
            </a:r>
            <a:endParaRPr lang="zh-CN" altLang="en-US" sz="3600" b="1"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6" name="图片 5" descr="羊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4625" y="4000500"/>
            <a:ext cx="2857500" cy="28575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8895" y="1392555"/>
            <a:ext cx="10329545" cy="939165"/>
          </a:xfrm>
        </p:spPr>
        <p:txBody>
          <a:bodyPr>
            <a:noAutofit/>
          </a:bodyPr>
          <a:p>
            <a:pPr algn="just">
              <a:buClr>
                <a:srgbClr val="000000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游戏名称：大风吹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000000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游戏规则：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师：大风吹，大风吹。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生：大风吹，吹什么？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师：大风吹，吹（  ）的同学。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（戴眼镜的同学/吹长头发的同学/吹穿裤子的同学/吹单眼皮的同学/吹圆脸型的同学/吹不扎辫子的同学/吹双眼皮的男生/吹穿T恤的女生/吹手指长长的、脸圆圆的女生……）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    学生围坐成圈，当学生听到符合自己条件的“吹（）”就要站起来，然后做出被大风吹倒的动作（双手举起然后身体作往后倒状）。在这其中，如果有的同学漏做或者做错，那么可以在游戏结束以后邀请他们表演才艺、模仿动物，或者说说自己喜欢（吃、玩）的东西等等。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游戏老师示范一次，同学口头上回答两到三次，正式开始游戏做两到三轮，根据游戏进程逐渐增加特征的数量</a:t>
            </a:r>
            <a:endParaRPr lang="zh-CN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213995" y="130810"/>
            <a:ext cx="5460365" cy="659130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2400" dirty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、激趣导入  </a:t>
            </a:r>
            <a:r>
              <a:rPr lang="en-US" sz="2400" dirty="0" err="1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热身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运动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7466965" y="273050"/>
            <a:ext cx="4639310" cy="29419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1703705"/>
            <a:ext cx="8983980" cy="5022850"/>
          </a:xfrm>
        </p:spPr>
        <p:txBody>
          <a:bodyPr>
            <a:noAutofit/>
          </a:bodyPr>
          <a:p>
            <a:pPr algn="just">
              <a:buClr>
                <a:srgbClr val="BEBEBE"/>
              </a:buClr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小羊跳跃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师：今天村长要带领大家去大草原上玩耍，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诶呀，看看这些障碍一定是狡猾的大灰狼布置的陷阱，咱们这些聪明的小羊是不可能上当的。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大家想一想咱们怎么样才能出去呢？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lphaLcPeriod"/>
            </a:pPr>
            <a:r>
              <a:rPr lang="zh-CN" sz="16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给予幼儿大龙球器材，让幼儿在不断尝试中寻找方法，并在这个在过程中适应大龙球。</a:t>
            </a:r>
            <a:endParaRPr lang="zh-CN" sz="1600" dirty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lphaL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教师给幼儿做示范后，请大家说说村长是怎么跳跃陷阱的。（强调注意点）</a:t>
            </a:r>
            <a:endParaRPr lang="en-US" altLang="zh-CN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lphaL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请个别幼儿模仿。教师指导动作要点并以此提醒其他幼儿。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lphaL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分组有序练习动作，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动作标准后，可根据幼儿能力增加活动次数，调整活动难度。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buClr>
                <a:srgbClr val="000000"/>
              </a:buClr>
              <a:buFont typeface="+mj-lt"/>
            </a:pP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r>
              <a:rPr lang="zh-CN" altLang="en-US" sz="1600" dirty="0">
                <a:solidFill>
                  <a:schemeClr val="tx1"/>
                </a:solidFill>
              </a:rPr>
              <a:t>、</a:t>
            </a:r>
            <a:r>
              <a:rPr lang="en-US" altLang="zh-CN" sz="1600" dirty="0">
                <a:solidFill>
                  <a:schemeClr val="tx1"/>
                </a:solidFill>
              </a:rPr>
              <a:t>“ 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飞跃峡谷</a:t>
            </a: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”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师：</a:t>
            </a:r>
            <a:r>
              <a:rPr lang="zh-CN" altLang="en-US" sz="1600" dirty="0">
                <a:solidFill>
                  <a:schemeClr val="tx1"/>
                </a:solidFill>
              </a:rPr>
              <a:t>现在咱们来玩一个飞跃峡谷的比赛，大灰狼每次都把这个障碍加高，我们来看看谁能带着大龙球跳跃过最高的障碍，谁就能得到</a:t>
            </a:r>
            <a:r>
              <a:rPr lang="en-US" altLang="zh-CN" sz="1600" dirty="0">
                <a:solidFill>
                  <a:schemeClr val="tx1"/>
                </a:solidFill>
              </a:rPr>
              <a:t>“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勇者</a:t>
            </a:r>
            <a:r>
              <a:rPr lang="zh-CN" altLang="en-US" sz="1600" dirty="0">
                <a:solidFill>
                  <a:schemeClr val="tx1"/>
                </a:solidFill>
              </a:rPr>
              <a:t>飞人</a:t>
            </a:r>
            <a:r>
              <a:rPr lang="en-US" altLang="zh-CN" sz="1600" dirty="0">
                <a:solidFill>
                  <a:schemeClr val="tx1"/>
                </a:solidFill>
              </a:rPr>
              <a:t>”</a:t>
            </a:r>
            <a:r>
              <a:rPr lang="zh-CN" altLang="en-US" sz="1600" dirty="0">
                <a:solidFill>
                  <a:schemeClr val="tx1"/>
                </a:solidFill>
              </a:rPr>
              <a:t>的称号，还会得到一个老师制作的小奖杯哦。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zh-CN" altLang="en-US" sz="1600" dirty="0">
                <a:solidFill>
                  <a:schemeClr val="tx1"/>
                </a:solidFill>
              </a:rPr>
              <a:t>可依据班级幼儿情况逐步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加高</a:t>
            </a:r>
            <a:r>
              <a:rPr lang="zh-CN" altLang="en-US" sz="1600" dirty="0">
                <a:solidFill>
                  <a:schemeClr val="tx1"/>
                </a:solidFill>
              </a:rPr>
              <a:t>障碍，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教师点评奖励</a:t>
            </a:r>
            <a:r>
              <a:rPr lang="zh-CN" altLang="en-US" sz="1600" dirty="0">
                <a:solidFill>
                  <a:schemeClr val="tx1"/>
                </a:solidFill>
              </a:rPr>
              <a:t>）</a:t>
            </a:r>
            <a:endParaRPr lang="zh-CN" altLang="en-US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0" y="0"/>
            <a:ext cx="5234305" cy="659130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2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、尝试练习 规范动作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9006205" y="104775"/>
            <a:ext cx="3185795" cy="19983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1084580"/>
            <a:ext cx="10788015" cy="5022850"/>
          </a:xfrm>
        </p:spPr>
        <p:txBody>
          <a:bodyPr>
            <a:noAutofit/>
          </a:bodyPr>
          <a:p>
            <a:pPr marL="342900" indent="-342900" algn="just">
              <a:buClr>
                <a:srgbClr val="000000"/>
              </a:buClr>
              <a:buFont typeface="+mj-lt"/>
              <a:buAutoNum type="arabicPeriod"/>
            </a:pP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小羊们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觉得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今天的游戏好不好玩啊？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跳跃的时候小腿是不是用力了呢？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有没有握紧羊角？一个不小心就会被弹起来了哟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rabicPeriod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飞跃的小羊</a:t>
            </a:r>
            <a:r>
              <a:rPr lang="zh-CN" altLang="ko-KR" sz="1600" dirty="0">
                <a:solidFill>
                  <a:schemeClr val="tx1"/>
                </a:solidFill>
                <a:sym typeface="+mn-ea"/>
              </a:rPr>
              <a:t>需要用到我们身体哪里呀？</a:t>
            </a:r>
            <a:endParaRPr lang="zh-CN" altLang="ko-KR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altLang="ko-KR" sz="1600" dirty="0">
                <a:solidFill>
                  <a:schemeClr val="tx1"/>
                </a:solidFill>
                <a:sym typeface="+mn-ea"/>
              </a:rPr>
              <a:t>需要我们的腿一蹦一跳，也要握紧羊角球，尽量不让身体晃，跳跃的时候一定要注意安全不要摔跤。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000000"/>
              </a:buClr>
              <a:buFont typeface="+mj-lt"/>
              <a:buAutoNum type="arabicPeriod" startAt="5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大家的朋友中走路摇晃不稳，容易摔倒，或者他们很害怕滑滑梯、坐过山车、荡秋千呢。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那是因为他们的耳朵里有一个神奇的东西让他们走路或是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荡秋千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的时候变的不稳当了，不过没关系，快拉着你的小伙伴一起做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飞跃的小羊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</a:rPr>
              <a:t>的游戏吧，这样你们就可以一起玩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滑滑梯、坐过山车啦</a:t>
            </a:r>
            <a:endPara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buClr>
                <a:srgbClr val="000000"/>
              </a:buClr>
              <a:buFont typeface="+mj-lt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173990" y="104775"/>
            <a:ext cx="4081623" cy="705485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3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、集体讨论 经验迁移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3283585" y="4632960"/>
            <a:ext cx="2630805" cy="2159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" y="4632960"/>
            <a:ext cx="2454910" cy="2225040"/>
          </a:xfrm>
          <a:prstGeom prst="rect">
            <a:avLst/>
          </a:prstGeom>
        </p:spPr>
      </p:pic>
      <p:pic>
        <p:nvPicPr>
          <p:cNvPr id="109" name="图片 108"/>
          <p:cNvPicPr/>
          <p:nvPr/>
        </p:nvPicPr>
        <p:blipFill>
          <a:blip r:embed="rId5"/>
          <a:srcRect l="15190" r="14060" b="13770"/>
          <a:stretch>
            <a:fillRect/>
          </a:stretch>
        </p:blipFill>
        <p:spPr>
          <a:xfrm>
            <a:off x="6615430" y="4632325"/>
            <a:ext cx="2754630" cy="21602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0" y="1703705"/>
            <a:ext cx="8983980" cy="5022850"/>
          </a:xfrm>
        </p:spPr>
        <p:txBody>
          <a:bodyPr>
            <a:noAutofit/>
          </a:bodyPr>
          <a:p>
            <a:pPr algn="just">
              <a:buClr>
                <a:srgbClr val="BEBEBE"/>
              </a:buClr>
              <a:buFont typeface="Wingdings" panose="05000000000000000000" charset="0"/>
            </a:pPr>
            <a:r>
              <a:rPr lang="en-US" altLang="zh-CN" sz="1600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、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放松活动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师：冲破栅栏的小羊们都是勇敢的小羊，那咱们在草地上休息一会吧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000000"/>
              </a:buClr>
              <a:buFont typeface="+mj-lt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背景音乐为奥尔夫打击乐，动作参考链接在下方</a:t>
            </a:r>
            <a:endParaRPr lang="zh-CN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</a:rPr>
              <a:t>2、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整理场地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师：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今天和村长一起玩儿的开心吗？快来把东西搬回羊村吧，可不能让灰太狼拿了去。</a:t>
            </a:r>
            <a:endParaRPr lang="zh-CN" altLang="en-US" sz="1600" dirty="0" smtClean="0">
              <a:latin typeface="等线" panose="02010600030101010101" charset="-122"/>
              <a:ea typeface="宋体" panose="02010600030101010101" pitchFamily="2" charset="-122"/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</a:endParaRPr>
          </a:p>
          <a:p>
            <a:pPr marL="342900" indent="-342900" algn="just">
              <a:buClr>
                <a:srgbClr val="BEBEBE"/>
              </a:buClr>
              <a:buFont typeface="Wingdings" panose="05000000000000000000" charset="0"/>
            </a:pPr>
            <a:endParaRPr lang="zh-CN" altLang="en-US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标题 1"/>
          <p:cNvSpPr>
            <a:spLocks noGrp="1"/>
          </p:cNvSpPr>
          <p:nvPr/>
        </p:nvSpPr>
        <p:spPr>
          <a:xfrm>
            <a:off x="233694" y="104775"/>
            <a:ext cx="4779206" cy="70548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4.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放松活动 整理场地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6902450" y="3666490"/>
            <a:ext cx="4706620" cy="29603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72720" y="215900"/>
            <a:ext cx="2546985" cy="1198880"/>
          </a:xfrm>
        </p:spPr>
        <p:txBody>
          <a:bodyPr>
            <a:normAutofit/>
          </a:bodyPr>
          <a:p>
            <a:r>
              <a:rPr lang="zh-CN" altLang="en-US" sz="2800" spc="0">
                <a:solidFill>
                  <a:schemeClr val="tx1"/>
                </a:solidFill>
                <a:latin typeface="微软雅黑 Light" panose="020B0502040204020203" charset="-122"/>
                <a:ea typeface="+mn-ea"/>
                <a:cs typeface="微软雅黑 Light" panose="020B0502040204020203" charset="-122"/>
                <a:sym typeface="+mn-ea"/>
              </a:rPr>
              <a:t>活动目标</a:t>
            </a:r>
            <a:endParaRPr lang="zh-CN" altLang="en-US" sz="2800" spc="0">
              <a:solidFill>
                <a:schemeClr val="tx1"/>
              </a:solidFill>
              <a:latin typeface="微软雅黑 Light" panose="020B0502040204020203" charset="-122"/>
              <a:ea typeface="+mn-ea"/>
              <a:cs typeface="微软雅黑 Light" panose="020B0502040204020203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/>
        </p:nvSpPr>
        <p:spPr>
          <a:xfrm>
            <a:off x="692785" y="1623695"/>
            <a:ext cx="10968990" cy="1309370"/>
          </a:xfrm>
          <a:prstGeom prst="rect">
            <a:avLst/>
          </a:prstGeom>
        </p:spPr>
        <p:txBody>
          <a:bodyPr vert="horz" lIns="90000" tIns="46800" rIns="90000" bIns="46800" rtlCol="0">
            <a:normAutofit fontScale="90000"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能力目标：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线性前庭能力训练、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了解方位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知识目标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认识羊的种类、习性等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情感目标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：锻炼勇气、克服挫折感、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体会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挑战的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仿宋" panose="02010609060101010101" charset="-122"/>
                <a:ea typeface="仿宋" panose="02010609060101010101" charset="-122"/>
                <a:sym typeface="+mn-ea"/>
              </a:rPr>
              <a:t>乐趣。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92785" y="3027045"/>
            <a:ext cx="10968990" cy="2152015"/>
          </a:xfrm>
        </p:spPr>
        <p:txBody>
          <a:bodyPr>
            <a:normAutofit/>
          </a:bodyPr>
          <a:p>
            <a:pPr marL="0" indent="0" algn="just">
              <a:lnSpc>
                <a:spcPct val="200000"/>
              </a:lnSpc>
              <a:buNone/>
            </a:pPr>
            <a:r>
              <a:rPr lang="en-US" sz="24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重点</a:t>
            </a:r>
            <a:r>
              <a:rPr lang="en-US" sz="2400" b="1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r>
              <a:rPr lang="zh-CN" altLang="en-US" sz="2400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飞跃的小羊</a:t>
            </a:r>
            <a:r>
              <a:rPr lang="zh-CN" alt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动作</a:t>
            </a:r>
            <a:r>
              <a:rPr 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标准化、</a:t>
            </a:r>
            <a:r>
              <a:rPr lang="zh-CN" alt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前庭平衡感知</a:t>
            </a:r>
            <a:endParaRPr lang="en-US"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0" indent="0" algn="just">
              <a:lnSpc>
                <a:spcPct val="200000"/>
              </a:lnSpc>
              <a:buNone/>
            </a:pPr>
            <a:r>
              <a:rPr lang="en-US" sz="2400" b="1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难点：</a:t>
            </a:r>
            <a:r>
              <a:rPr 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建立方位感以及</a:t>
            </a:r>
            <a:r>
              <a:rPr lang="zh-CN" altLang="en-US"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了解生活迁移</a:t>
            </a:r>
            <a:r>
              <a:rPr lang="en-US" altLang="en-US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0065" y="261620"/>
            <a:ext cx="46056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【课前准备】</a:t>
            </a:r>
            <a:r>
              <a:rPr lang="en-US" altLang="zh-CN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——</a:t>
            </a:r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材料清单</a:t>
            </a:r>
            <a:endParaRPr lang="zh-CN" altLang="en-US" sz="2800" b="1" dirty="0">
              <a:solidFill>
                <a:schemeClr val="tx1"/>
              </a:solidFill>
              <a:latin typeface="微软雅黑 Light" panose="020B0502040204020203" charset="-122"/>
              <a:ea typeface="黑体" panose="02010609060101010101" pitchFamily="49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8" name="图片 7" descr="IMG_997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2441575"/>
            <a:ext cx="3576320" cy="2766695"/>
          </a:xfrm>
          <a:prstGeom prst="rect">
            <a:avLst/>
          </a:prstGeom>
          <a:ln w="79375" cmpd="sng">
            <a:solidFill>
              <a:schemeClr val="accent5">
                <a:lumMod val="40000"/>
                <a:lumOff val="60000"/>
              </a:schemeClr>
            </a:solidFill>
            <a:prstDash val="solid"/>
          </a:ln>
        </p:spPr>
      </p:pic>
      <p:pic>
        <p:nvPicPr>
          <p:cNvPr id="10" name="图片 9" descr="IMG_9971"/>
          <p:cNvPicPr>
            <a:picLocks noChangeAspect="1"/>
          </p:cNvPicPr>
          <p:nvPr/>
        </p:nvPicPr>
        <p:blipFill>
          <a:blip r:embed="rId2"/>
          <a:srcRect l="16803" r="17669"/>
          <a:stretch>
            <a:fillRect/>
          </a:stretch>
        </p:blipFill>
        <p:spPr>
          <a:xfrm>
            <a:off x="4493260" y="2441575"/>
            <a:ext cx="2938145" cy="2767330"/>
          </a:xfrm>
          <a:prstGeom prst="rect">
            <a:avLst/>
          </a:prstGeom>
          <a:ln w="6985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1" name="图片 10" descr="IMG_9975"/>
          <p:cNvPicPr>
            <a:picLocks noChangeAspect="1"/>
          </p:cNvPicPr>
          <p:nvPr/>
        </p:nvPicPr>
        <p:blipFill>
          <a:blip r:embed="rId3"/>
          <a:srcRect l="14262" r="11821"/>
          <a:stretch>
            <a:fillRect/>
          </a:stretch>
        </p:blipFill>
        <p:spPr>
          <a:xfrm>
            <a:off x="8125460" y="2440940"/>
            <a:ext cx="3422650" cy="2767965"/>
          </a:xfrm>
          <a:prstGeom prst="rect">
            <a:avLst/>
          </a:prstGeom>
          <a:ln w="63500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434975" y="5641975"/>
            <a:ext cx="18478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200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8块万象组彩砖</a:t>
            </a:r>
            <a:endParaRPr lang="zh-CN" altLang="en-US" sz="2000" b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83455" y="5641975"/>
            <a:ext cx="18522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4根万象组棒子</a:t>
            </a:r>
            <a:endParaRPr lang="zh-CN" altLang="en-US" sz="2000" b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36380" y="5641975"/>
            <a:ext cx="180467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200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1个大号羊角球</a:t>
            </a:r>
            <a:endParaRPr lang="zh-CN" altLang="en-US" sz="2000" b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752725" y="5880735"/>
            <a:ext cx="5949950" cy="873760"/>
          </a:xfrm>
        </p:spPr>
        <p:txBody>
          <a:bodyPr>
            <a:normAutofit lnSpcReduction="10000"/>
          </a:bodyPr>
          <a:p>
            <a:r>
              <a:rPr lang="zh-CN" dirty="0">
                <a:solidFill>
                  <a:schemeClr val="tx1"/>
                </a:solidFill>
                <a:sym typeface="+mn-ea"/>
              </a:rPr>
              <a:t>单个组装样例：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2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块彩砖、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根棒子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065" y="261620"/>
            <a:ext cx="63017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【课前准备】</a:t>
            </a:r>
            <a:r>
              <a:rPr lang="en-US" altLang="zh-CN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——</a:t>
            </a:r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材料组装</a:t>
            </a:r>
            <a:r>
              <a:rPr lang="en-US" altLang="zh-CN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    </a:t>
            </a:r>
            <a:endParaRPr lang="en-US" altLang="zh-CN" sz="2800" b="1" dirty="0">
              <a:solidFill>
                <a:schemeClr val="tx1"/>
              </a:solidFill>
              <a:latin typeface="微软雅黑 Light" panose="020B0502040204020203" charset="-122"/>
              <a:ea typeface="黑体" panose="02010609060101010101" pitchFamily="49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8" name="162043997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4061460" y="-652780"/>
            <a:ext cx="4339590" cy="8012430"/>
          </a:xfrm>
          <a:prstGeom prst="rect">
            <a:avLst/>
          </a:prstGeom>
          <a:ln w="63500">
            <a:solidFill>
              <a:schemeClr val="accent6">
                <a:lumMod val="40000"/>
                <a:lumOff val="60000"/>
              </a:schemeClr>
            </a:solidFill>
          </a:ln>
        </p:spPr>
      </p:pic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2872740" y="5760720"/>
            <a:ext cx="5949950" cy="873760"/>
          </a:xfrm>
        </p:spPr>
        <p:txBody>
          <a:bodyPr/>
          <a:p>
            <a:r>
              <a:rPr lang="zh-CN" dirty="0">
                <a:solidFill>
                  <a:schemeClr val="tx1"/>
                </a:solidFill>
                <a:sym typeface="+mn-ea"/>
              </a:rPr>
              <a:t>组装器材间隔约50cm摆放</a:t>
            </a:r>
            <a:endParaRPr lang="zh-CN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065" y="261620"/>
            <a:ext cx="63017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【课前准备】</a:t>
            </a:r>
            <a:r>
              <a:rPr lang="en-US" altLang="zh-CN" sz="2800" b="1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——  </a:t>
            </a:r>
            <a:r>
              <a:rPr lang="zh-CN" altLang="en-US" sz="2800" b="1">
                <a:sym typeface="+mn-ea"/>
              </a:rPr>
              <a:t>环境布置</a:t>
            </a:r>
            <a:endParaRPr lang="zh-CN" altLang="en-US" sz="2800" b="1" dirty="0">
              <a:solidFill>
                <a:schemeClr val="tx1"/>
              </a:solidFill>
              <a:latin typeface="微软雅黑 Light" panose="020B0502040204020203" charset="-122"/>
              <a:ea typeface="黑体" panose="02010609060101010101" pitchFamily="49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4" name="图片 3" descr="IMG_99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05" y="1149350"/>
            <a:ext cx="9886315" cy="4353560"/>
          </a:xfrm>
          <a:prstGeom prst="rect">
            <a:avLst/>
          </a:prstGeom>
          <a:ln w="66675" cmpd="sng">
            <a:solidFill>
              <a:schemeClr val="accent6">
                <a:lumMod val="40000"/>
                <a:lumOff val="60000"/>
              </a:schemeClr>
            </a:solidFill>
            <a:prstDash val="solid"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537130" y="1375365"/>
            <a:ext cx="9799200" cy="1472400"/>
          </a:xfrm>
        </p:spPr>
        <p:txBody>
          <a:bodyPr>
            <a:normAutofit lnSpcReduction="10000"/>
          </a:bodyPr>
          <a:p>
            <a:pPr>
              <a:buClr>
                <a:srgbClr val="000000"/>
              </a:buClr>
              <a:buFont typeface="Wingdings" panose="05000000000000000000" charset="0"/>
            </a:pPr>
            <a:r>
              <a:rPr lang="zh-CN" dirty="0">
                <a:solidFill>
                  <a:schemeClr val="tx1"/>
                </a:solidFill>
                <a:sym typeface="+mn-ea"/>
              </a:rPr>
              <a:t>手抓羊角，双腿夹住球，身体微微向前倾坐在羊角球上</a:t>
            </a:r>
            <a:endParaRPr lang="zh-CN" dirty="0">
              <a:solidFill>
                <a:schemeClr val="tx1"/>
              </a:solidFill>
              <a:sym typeface="+mn-ea"/>
            </a:endParaRPr>
          </a:p>
          <a:p>
            <a:pPr>
              <a:buClr>
                <a:srgbClr val="BEBEBE"/>
              </a:buClr>
              <a:buFont typeface="Wingdings" panose="05000000000000000000" charset="0"/>
            </a:pP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631190" y="309245"/>
            <a:ext cx="3234055" cy="65913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</a:t>
            </a:r>
            <a:r>
              <a:rPr lang="zh-CN" altLang="en-US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标准动作</a:t>
            </a:r>
            <a:r>
              <a:rPr lang="zh-CN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】</a:t>
            </a:r>
            <a:endParaRPr lang="en-US" sz="2870" dirty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2" name="图片 1" descr="IMG_99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95" y="3006725"/>
            <a:ext cx="5674995" cy="3640455"/>
          </a:xfrm>
          <a:prstGeom prst="rect">
            <a:avLst/>
          </a:prstGeom>
          <a:ln w="63500">
            <a:noFill/>
          </a:ln>
        </p:spPr>
      </p:pic>
      <p:pic>
        <p:nvPicPr>
          <p:cNvPr id="6" name="图片 5" descr="IMG_9982"/>
          <p:cNvPicPr>
            <a:picLocks noChangeAspect="1"/>
          </p:cNvPicPr>
          <p:nvPr/>
        </p:nvPicPr>
        <p:blipFill>
          <a:blip r:embed="rId3"/>
          <a:srcRect l="12373" r="10941"/>
          <a:stretch>
            <a:fillRect/>
          </a:stretch>
        </p:blipFill>
        <p:spPr>
          <a:xfrm>
            <a:off x="6748145" y="3006725"/>
            <a:ext cx="4963795" cy="3481705"/>
          </a:xfrm>
          <a:prstGeom prst="rect">
            <a:avLst/>
          </a:prstGeom>
          <a:ln w="63500">
            <a:noFill/>
          </a:ln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05765" y="1341120"/>
            <a:ext cx="8066405" cy="939165"/>
          </a:xfrm>
        </p:spPr>
        <p:txBody>
          <a:bodyPr>
            <a:normAutofit lnSpcReduction="20000"/>
          </a:bodyPr>
          <a:p>
            <a:pPr>
              <a:buClr>
                <a:srgbClr val="FF0000"/>
              </a:buClr>
              <a:buFont typeface="Wingdings" panose="05000000000000000000" charset="0"/>
            </a:pPr>
            <a:r>
              <a:rPr lang="zh-CN" dirty="0">
                <a:solidFill>
                  <a:schemeClr val="tx1"/>
                </a:solidFill>
                <a:sym typeface="+mn-ea"/>
              </a:rPr>
              <a:t>坐在羊角球上，身体带动球向前跳跃过组装器械</a:t>
            </a:r>
            <a:endParaRPr lang="zh-CN" dirty="0">
              <a:solidFill>
                <a:schemeClr val="tx1"/>
              </a:solidFill>
            </a:endParaRPr>
          </a:p>
          <a:p>
            <a:pPr>
              <a:buClr>
                <a:srgbClr val="BEBEBE"/>
              </a:buClr>
              <a:buFont typeface="Wingdings" panose="05000000000000000000" charset="0"/>
            </a:pPr>
            <a:endParaRPr lang="zh-CN" dirty="0">
              <a:solidFill>
                <a:schemeClr val="tx1"/>
              </a:solidFill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714375" y="308610"/>
            <a:ext cx="3234055" cy="65913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</a:t>
            </a:r>
            <a:r>
              <a:rPr lang="zh-CN" altLang="en-US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规则介绍</a:t>
            </a:r>
            <a:r>
              <a:rPr lang="zh-CN" sz="287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】</a:t>
            </a:r>
            <a:endParaRPr lang="en-US" sz="2870" dirty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4" name="图片 3" descr="IMG_9980"/>
          <p:cNvPicPr>
            <a:picLocks noChangeAspect="1"/>
          </p:cNvPicPr>
          <p:nvPr/>
        </p:nvPicPr>
        <p:blipFill>
          <a:blip r:embed="rId2"/>
          <a:srcRect l="12721" r="14344"/>
          <a:stretch>
            <a:fillRect/>
          </a:stretch>
        </p:blipFill>
        <p:spPr>
          <a:xfrm>
            <a:off x="0" y="2652395"/>
            <a:ext cx="5144135" cy="3967480"/>
          </a:xfrm>
          <a:prstGeom prst="rect">
            <a:avLst/>
          </a:prstGeom>
        </p:spPr>
      </p:pic>
      <p:pic>
        <p:nvPicPr>
          <p:cNvPr id="5" name="1620440534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 rot="16200000">
            <a:off x="6765290" y="1289050"/>
            <a:ext cx="3966845" cy="6695440"/>
          </a:xfrm>
          <a:prstGeom prst="rect">
            <a:avLst/>
          </a:prstGeom>
        </p:spPr>
      </p:pic>
      <p:sp>
        <p:nvSpPr>
          <p:cNvPr id="7" name="副标题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401310" y="2653665"/>
            <a:ext cx="3179445" cy="422275"/>
          </a:xfrm>
          <a:prstGeom prst="rect">
            <a:avLst/>
          </a:prstGeom>
        </p:spPr>
        <p:txBody>
          <a:bodyPr vert="horz" lIns="90000" tIns="46800" rIns="90000" bIns="46800" rtlCol="0">
            <a:normAutofit lnSpcReduction="10000"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BEBEBE"/>
              </a:buClr>
              <a:buFont typeface="Wingdings" panose="05000000000000000000" charset="0"/>
            </a:pPr>
            <a:r>
              <a:rPr lang="zh-CN" sz="2000" dirty="0">
                <a:solidFill>
                  <a:srgbClr val="FF0000"/>
                </a:solidFill>
              </a:rPr>
              <a:t>飞跃的小羊活动演示</a:t>
            </a:r>
            <a:endParaRPr lang="zh-CN" sz="2000" dirty="0">
              <a:solidFill>
                <a:srgbClr val="FF0000"/>
              </a:solidFill>
            </a:endParaRPr>
          </a:p>
        </p:txBody>
      </p:sp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  <a:alpha val="7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8895" y="997585"/>
            <a:ext cx="11501755" cy="1334135"/>
          </a:xfrm>
        </p:spPr>
        <p:txBody>
          <a:bodyPr>
            <a:noAutofit/>
          </a:bodyPr>
          <a:p>
            <a:pPr algn="just">
              <a:buClr>
                <a:srgbClr val="FF0000"/>
              </a:buClr>
            </a:pPr>
            <a:r>
              <a:rPr lang="zh-CN" sz="2000" dirty="0">
                <a:solidFill>
                  <a:schemeClr val="tx1"/>
                </a:solidFill>
                <a:sym typeface="+mn-ea"/>
              </a:rPr>
              <a:t>训练过程中老师注意学生动作的标准和执行，给予适当的语言和动作指导。</a:t>
            </a:r>
            <a:endParaRPr lang="zh-CN" sz="20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FF0000"/>
              </a:buClr>
            </a:pPr>
            <a:endParaRPr lang="zh-CN" sz="2000" dirty="0">
              <a:solidFill>
                <a:schemeClr val="tx1"/>
              </a:solidFill>
              <a:sym typeface="+mn-ea"/>
            </a:endParaRPr>
          </a:p>
          <a:p>
            <a:pPr algn="just">
              <a:buClr>
                <a:srgbClr val="FF0000"/>
              </a:buClr>
            </a:pP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）难度调整1：有学生暂没办法完成标准动作时，适当降低难度，如先不要求跳跃过障碍，由起点到达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    </a:t>
            </a: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终点即可。</a:t>
            </a:r>
            <a:endParaRPr lang="zh-CN" sz="1700" dirty="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algn="just">
              <a:buClr>
                <a:srgbClr val="FF0000"/>
              </a:buClr>
            </a:pP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sz="1700" dirty="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）难度调整2：学生能力超过指导动作，适当增加难度，如要求连续跳跃中间不需要重新准备</a:t>
            </a:r>
            <a:r>
              <a:rPr lang="zh-CN" sz="2000" dirty="0">
                <a:solidFill>
                  <a:schemeClr val="tx1"/>
                </a:solidFill>
                <a:sym typeface="+mn-ea"/>
              </a:rPr>
              <a:t>。</a:t>
            </a:r>
            <a:endParaRPr lang="zh-CN" sz="20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345440" y="178435"/>
            <a:ext cx="3234055" cy="65913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sz="28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【</a:t>
            </a:r>
            <a:r>
              <a:rPr lang="zh-CN" altLang="en-US" sz="28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难度调整</a:t>
            </a:r>
            <a:r>
              <a:rPr lang="zh-CN" sz="28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】</a:t>
            </a:r>
            <a:endParaRPr lang="en-US" sz="2800" dirty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4" name="图片 3" descr="IMG_9980"/>
          <p:cNvPicPr>
            <a:picLocks noChangeAspect="1"/>
          </p:cNvPicPr>
          <p:nvPr/>
        </p:nvPicPr>
        <p:blipFill>
          <a:blip r:embed="rId2"/>
          <a:srcRect l="12721" r="14344"/>
          <a:stretch>
            <a:fillRect/>
          </a:stretch>
        </p:blipFill>
        <p:spPr>
          <a:xfrm>
            <a:off x="0" y="3092450"/>
            <a:ext cx="5144135" cy="35274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7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"/>
            </p:custDataLst>
          </p:nvPr>
        </p:nvSpPr>
        <p:spPr>
          <a:xfrm>
            <a:off x="455930" y="952500"/>
            <a:ext cx="11280775" cy="1391285"/>
          </a:xfrm>
        </p:spPr>
        <p:txBody>
          <a:bodyPr>
            <a:noAutofit/>
          </a:bodyPr>
          <a:p>
            <a:pPr algn="just">
              <a:buClr>
                <a:srgbClr val="000000"/>
              </a:buClr>
              <a:buFont typeface="Wingdings" panose="05000000000000000000" charset="0"/>
            </a:pPr>
            <a:r>
              <a:rPr lang="zh-CN" sz="2000" b="1" dirty="0">
                <a:solidFill>
                  <a:schemeClr val="tx1"/>
                </a:solidFill>
                <a:sym typeface="+mn-ea"/>
              </a:rPr>
              <a:t>讨论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：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小朋友们有看过《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喜羊羊与灰太狼》的动画片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么？那个片段让你印象深刻呢？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那有小朋友会唱他的主题曲嘛？（邀请幼儿展示）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我们再听一遍大家一起跟着唱起来吧</a:t>
            </a:r>
            <a:r>
              <a:rPr lang="zh-CN" sz="1600" dirty="0">
                <a:solidFill>
                  <a:schemeClr val="tx1"/>
                </a:solidFill>
                <a:sym typeface="+mn-ea"/>
              </a:rPr>
              <a:t>（老师播放《喜羊羊与灰太狼》的主题曲《别看我是一只羊》）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r>
              <a:rPr lang="zh-CN" sz="1600" dirty="0">
                <a:solidFill>
                  <a:schemeClr val="tx1"/>
                </a:solidFill>
                <a:sym typeface="+mn-ea"/>
              </a:rPr>
              <a:t>动画片里大家最喜欢谁啊？今天老师就是羊村里的村长</a:t>
            </a:r>
            <a:r>
              <a:rPr lang="zh-CN" altLang="en-US" sz="1600" dirty="0">
                <a:solidFill>
                  <a:schemeClr val="tx1"/>
                </a:solidFill>
                <a:sym typeface="+mn-ea"/>
              </a:rPr>
              <a:t>，大家都是羊村里的小羊，村长现在要带大家来玩一个小游戏</a:t>
            </a: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endParaRPr lang="zh-CN" sz="1600" dirty="0">
              <a:solidFill>
                <a:schemeClr val="tx1"/>
              </a:solidFill>
              <a:sym typeface="+mn-ea"/>
            </a:endParaRPr>
          </a:p>
          <a:p>
            <a:pPr marL="342900" indent="-342900" algn="just">
              <a:buClr>
                <a:srgbClr val="000000"/>
              </a:buClr>
              <a:buFont typeface="Wingdings" panose="05000000000000000000" charset="0"/>
              <a:buChar char="l"/>
            </a:pPr>
            <a:endParaRPr lang="zh-CN" sz="1600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297815" y="115570"/>
            <a:ext cx="5460365" cy="659130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/>
          </a:bodyPr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800" spc="0">
                <a:solidFill>
                  <a:schemeClr val="tx1"/>
                </a:solidFill>
                <a:latin typeface="微软雅黑 Light" panose="020B0502040204020203" charset="-122"/>
                <a:ea typeface="+mn-ea"/>
                <a:cs typeface="微软雅黑 Light" panose="020B0502040204020203" charset="-122"/>
                <a:sym typeface="+mn-ea"/>
              </a:rPr>
              <a:t>【上课环节】</a:t>
            </a:r>
            <a:endParaRPr lang="en-US" dirty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1984375" y="3213100"/>
            <a:ext cx="7853680" cy="3454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2504440" y="115570"/>
            <a:ext cx="4175125" cy="659130"/>
          </a:xfrm>
          <a:prstGeom prst="rect">
            <a:avLst/>
          </a:prstGeom>
        </p:spPr>
        <p:txBody>
          <a:bodyPr vert="horz" lIns="90000" tIns="46800" rIns="90000" bIns="46800" rtlCol="0" anchor="ctr" anchorCtr="0"/>
          <a:lstStyle>
            <a:lvl1pPr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sz="2400" dirty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、激趣导入  </a:t>
            </a:r>
            <a:r>
              <a:rPr lang="en-US" sz="2400" dirty="0" err="1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热身</a:t>
            </a:r>
            <a:r>
              <a:rPr lang="zh-CN" altLang="en-US" sz="2400" dirty="0" smtClean="0">
                <a:latin typeface="微软雅黑 Light" panose="020B0502040204020203" charset="-122"/>
                <a:cs typeface="微软雅黑 Light" panose="020B0502040204020203" charset="-122"/>
                <a:sym typeface="+mn-ea"/>
              </a:rPr>
              <a:t>运动</a:t>
            </a:r>
            <a:endParaRPr lang="zh-CN" altLang="en-US" sz="2400" dirty="0" smtClean="0">
              <a:latin typeface="微软雅黑 Light" panose="020B0502040204020203" charset="-122"/>
              <a:cs typeface="微软雅黑 Light" panose="020B0502040204020203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417*6309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123*5272*0*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TEXTPOS_REL" val="video"/>
  <p:tag name="KSO_WM_UNIT_MEDIACOVER_TEXT_REL_VIDEOPOS" val="c"/>
  <p:tag name="KSO_WM_UNIT_MEDIACOVER_FONTSIZE" val="20"/>
  <p:tag name="KSO_WM_UNIT_MEDIACOVER_TEXTRECT" val="271*4922*5531*955"/>
  <p:tag name="KSO_WM_UNIT_MEDIACOVER_TEXT_REL_BTNPOS" val="r"/>
  <p:tag name="KSO_WM_UNIT_MEDIACOVER_TEXTPOS_DIST" val="10"/>
  <p:tag name="KSO_WM_UNIT_MEDIACOVER_TEXT" val="小羊飞跃活动演示"/>
  <p:tag name="KSO_WM_UNIT_MEDIACOVER_RGB" val="000000"/>
  <p:tag name="KSO_WM_UNIT_MEDIACOVER_TRANSPARENCY" val="0.5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输入您的封面副标题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1606</Words>
  <Application>WPS 演示</Application>
  <PresentationFormat>宽屏</PresentationFormat>
  <Paragraphs>109</Paragraphs>
  <Slides>13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Wingdings</vt:lpstr>
      <vt:lpstr>微软雅黑 Light</vt:lpstr>
      <vt:lpstr>仿宋</vt:lpstr>
      <vt:lpstr>黑体</vt:lpstr>
      <vt:lpstr>等线</vt:lpstr>
      <vt:lpstr>Arial Unicode MS</vt:lpstr>
      <vt:lpstr>Calibri</vt:lpstr>
      <vt:lpstr>Office 主题​​</vt:lpstr>
      <vt:lpstr>飞跃的小羊</vt:lpstr>
      <vt:lpstr>活动目标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小敏子</cp:lastModifiedBy>
  <cp:revision>175</cp:revision>
  <dcterms:created xsi:type="dcterms:W3CDTF">2019-06-19T02:08:00Z</dcterms:created>
  <dcterms:modified xsi:type="dcterms:W3CDTF">2021-07-30T09:19:57Z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2052-11.1.0.10667</vt:lpwstr>
  </property>
  <property fmtid="{D5CDD505-2E9C-101B-9397-08002B2CF9AE}" pid="3" name="ICV">
    <vt:lpwstr>F7CB119C44DD4BD88448D3B088E4484C</vt:lpwstr>
  </property>
</Properties>
</file>